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9" r:id="rId2"/>
    <p:sldId id="280" r:id="rId3"/>
    <p:sldId id="281" r:id="rId4"/>
    <p:sldId id="282" r:id="rId5"/>
    <p:sldId id="283" r:id="rId6"/>
    <p:sldId id="284" r:id="rId7"/>
    <p:sldId id="258" r:id="rId8"/>
    <p:sldId id="266" r:id="rId9"/>
    <p:sldId id="267" r:id="rId10"/>
    <p:sldId id="268" r:id="rId11"/>
    <p:sldId id="259" r:id="rId12"/>
    <p:sldId id="269" r:id="rId13"/>
    <p:sldId id="270" r:id="rId14"/>
    <p:sldId id="271" r:id="rId15"/>
    <p:sldId id="260" r:id="rId16"/>
    <p:sldId id="272" r:id="rId17"/>
    <p:sldId id="273" r:id="rId18"/>
    <p:sldId id="274" r:id="rId19"/>
    <p:sldId id="261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Giới thiệu môn TKW" id="{06ED601A-8D49-4D8D-86F1-548D848C190D}">
          <p14:sldIdLst>
            <p14:sldId id="279"/>
          </p14:sldIdLst>
        </p14:section>
        <p14:section name="Chương 1: HTML" id="{A7711636-4C4D-4CE8-985D-389A863FE970}">
          <p14:sldIdLst>
            <p14:sldId id="280"/>
            <p14:sldId id="281"/>
            <p14:sldId id="282"/>
            <p14:sldId id="283"/>
            <p14:sldId id="284"/>
          </p14:sldIdLst>
        </p14:section>
        <p14:section name="Chương 2: CSS" id="{5C0B49B0-06A7-41DD-B196-61D8C36C97FB}">
          <p14:sldIdLst>
            <p14:sldId id="258"/>
            <p14:sldId id="266"/>
            <p14:sldId id="267"/>
            <p14:sldId id="268"/>
          </p14:sldIdLst>
        </p14:section>
        <p14:section name="Chương 3: JavaScript" id="{A933D9E7-0663-47FE-9331-93805C680454}">
          <p14:sldIdLst>
            <p14:sldId id="259"/>
            <p14:sldId id="269"/>
            <p14:sldId id="270"/>
            <p14:sldId id="271"/>
          </p14:sldIdLst>
        </p14:section>
        <p14:section name="Chương 4: Dreamweaver" id="{DB32E343-9EFB-45CE-8FE7-25EA33628D4F}">
          <p14:sldIdLst>
            <p14:sldId id="260"/>
            <p14:sldId id="272"/>
            <p14:sldId id="273"/>
            <p14:sldId id="274"/>
          </p14:sldIdLst>
        </p14:section>
        <p14:section name="Chương 5: JQuery" id="{7756D5EF-E8A6-492D-942B-9C7B6C3034B6}">
          <p14:sldIdLst>
            <p14:sldId id="261"/>
            <p14:sldId id="275"/>
            <p14:sldId id="276"/>
            <p14:sldId id="277"/>
            <p14:sldId id="27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2" autoAdjust="0"/>
  </p:normalViewPr>
  <p:slideViewPr>
    <p:cSldViewPr>
      <p:cViewPr varScale="1">
        <p:scale>
          <a:sx n="107" d="100"/>
          <a:sy n="107" d="100"/>
        </p:scale>
        <p:origin x="-165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5833E1-2FC2-4259-8618-B3598485C05B}" type="datetimeFigureOut">
              <a:rPr lang="en-US" smtClean="0"/>
              <a:t>16/03/2019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DBF5EB-5528-4B68-9D4D-D8E09BA79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386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15/01/2019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Anh Trang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D7AED-7D81-4449-A62B-79BB67FEB8D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990600"/>
            <a:ext cx="4648200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</a:t>
            </a:r>
            <a:endParaRPr lang="en-US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2133600"/>
            <a:ext cx="3810000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</a:t>
            </a:r>
            <a:endParaRPr lang="en-US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914400" y="4267200"/>
            <a:ext cx="3810000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</a:t>
            </a:r>
            <a:endParaRPr lang="en-US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914400" y="2844800"/>
            <a:ext cx="3810000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</a:t>
            </a:r>
            <a:endParaRPr lang="en-US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914400" y="3556000"/>
            <a:ext cx="3810000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31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15/01/2019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Anh Trang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Trang </a:t>
            </a:r>
            <a:fld id="{09DD7AED-7D81-4449-A62B-79BB67FEB8D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990600"/>
            <a:ext cx="4648200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6288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096000"/>
            <a:ext cx="9144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15/01/2019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Võ Anh Trang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Trang </a:t>
            </a:r>
            <a:fld id="{09DD7AED-7D81-4449-A62B-79BB67FEB8D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533400"/>
            <a:ext cx="9144000" cy="0"/>
          </a:xfrm>
          <a:prstGeom prst="line">
            <a:avLst/>
          </a:prstGeom>
          <a:ln w="5080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086600" y="762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THIẾT KẾ WEB</a:t>
            </a:r>
            <a:endParaRPr lang="en-US" b="1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7469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52400" y="990600"/>
            <a:ext cx="7239000" cy="533400"/>
          </a:xfrm>
        </p:spPr>
        <p:txBody>
          <a:bodyPr/>
          <a:lstStyle/>
          <a:p>
            <a:r>
              <a:rPr lang="en-US"/>
              <a:t>GIỚI THIỆU MÔN HỌC THIẾT </a:t>
            </a:r>
            <a:r>
              <a:rPr lang="en-US" smtClean="0"/>
              <a:t>KẾ WEB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914400" y="1828800"/>
            <a:ext cx="3810000" cy="533400"/>
          </a:xfrm>
        </p:spPr>
        <p:txBody>
          <a:bodyPr/>
          <a:lstStyle/>
          <a:p>
            <a:r>
              <a:rPr lang="en-US" smtClean="0"/>
              <a:t>CH</a:t>
            </a:r>
            <a:r>
              <a:rPr lang="vi-VN" smtClean="0"/>
              <a:t>ƯƠ</a:t>
            </a:r>
            <a:r>
              <a:rPr lang="en-US" smtClean="0"/>
              <a:t>NG 1: HTML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4400" y="3829050"/>
            <a:ext cx="5181600" cy="533400"/>
          </a:xfrm>
        </p:spPr>
        <p:txBody>
          <a:bodyPr/>
          <a:lstStyle/>
          <a:p>
            <a:r>
              <a:rPr lang="en-US" smtClean="0"/>
              <a:t>CH</a:t>
            </a:r>
            <a:r>
              <a:rPr lang="vi-VN" smtClean="0"/>
              <a:t>ƯƠ</a:t>
            </a:r>
            <a:r>
              <a:rPr lang="en-US" smtClean="0"/>
              <a:t>NG 4: DREAMWEAVER 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914400" y="2495550"/>
            <a:ext cx="3810000" cy="533400"/>
          </a:xfrm>
        </p:spPr>
        <p:txBody>
          <a:bodyPr/>
          <a:lstStyle/>
          <a:p>
            <a:r>
              <a:rPr lang="en-US" smtClean="0"/>
              <a:t>CH</a:t>
            </a:r>
            <a:r>
              <a:rPr lang="vi-VN" smtClean="0"/>
              <a:t>ƯƠ</a:t>
            </a:r>
            <a:r>
              <a:rPr lang="en-US" smtClean="0"/>
              <a:t>NG 2: CSS</a:t>
            </a:r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914400" y="3162300"/>
            <a:ext cx="5715000" cy="533400"/>
          </a:xfrm>
        </p:spPr>
        <p:txBody>
          <a:bodyPr/>
          <a:lstStyle/>
          <a:p>
            <a:r>
              <a:rPr lang="en-US" smtClean="0"/>
              <a:t>CH</a:t>
            </a:r>
            <a:r>
              <a:rPr lang="vi-VN" smtClean="0"/>
              <a:t>ƯƠ</a:t>
            </a:r>
            <a:r>
              <a:rPr lang="en-US" smtClean="0"/>
              <a:t>NG 3: JAVASCRIPT</a:t>
            </a:r>
            <a:endParaRPr lang="en-US"/>
          </a:p>
        </p:txBody>
      </p:sp>
      <p:sp>
        <p:nvSpPr>
          <p:cNvPr id="7" name="Text Placeholder 3"/>
          <p:cNvSpPr txBox="1">
            <a:spLocks/>
          </p:cNvSpPr>
          <p:nvPr/>
        </p:nvSpPr>
        <p:spPr>
          <a:xfrm>
            <a:off x="914400" y="4495800"/>
            <a:ext cx="5181600" cy="5334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CH</a:t>
            </a:r>
            <a:r>
              <a:rPr lang="vi-VN" smtClean="0"/>
              <a:t>ƯƠ</a:t>
            </a:r>
            <a:r>
              <a:rPr lang="en-US" smtClean="0"/>
              <a:t>NG 5: JQUERY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15/01/2019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Anh Trang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D7AED-7D81-4449-A62B-79BB67FEB8D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2908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52400" y="990600"/>
            <a:ext cx="8610600" cy="533400"/>
          </a:xfrm>
        </p:spPr>
        <p:txBody>
          <a:bodyPr/>
          <a:lstStyle/>
          <a:p>
            <a:r>
              <a:rPr lang="en-US" smtClean="0"/>
              <a:t>BÀI 7: MÔ HÌNH HỘP TRONG CSS</a:t>
            </a: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762000" y="1828800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KHÁI NIỆM VỀ BOX MODEL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0" y="2224434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BLOCK VÀ INLINE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0" y="3436090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BOX SIZING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0" y="3831724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OVERFLOW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0" y="4227358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FLOAT VÀ CLEAR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4622992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POSITION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0" y="5018626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Z-INDEX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0" y="5399690"/>
            <a:ext cx="1626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THỰC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15/01/2019</a:t>
            </a:r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Anh Trang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Trang </a:t>
            </a:r>
            <a:fld id="{09DD7AED-7D81-4449-A62B-79BB67FEB8D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762000" y="2561780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DIV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VÀ SPAN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2000" y="2907268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DISPLAY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31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CH</a:t>
            </a:r>
            <a:r>
              <a:rPr lang="vi-VN" smtClean="0"/>
              <a:t>ƯƠ</a:t>
            </a:r>
            <a:r>
              <a:rPr lang="en-US" smtClean="0"/>
              <a:t>NG 3: JAVASCRIPT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914400" y="2133600"/>
            <a:ext cx="5867400" cy="533400"/>
          </a:xfrm>
        </p:spPr>
        <p:txBody>
          <a:bodyPr/>
          <a:lstStyle/>
          <a:p>
            <a:r>
              <a:rPr lang="en-US" smtClean="0"/>
              <a:t>Bài 8: Tổng quan JavaScript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914400" y="2844800"/>
            <a:ext cx="5867400" cy="533400"/>
          </a:xfrm>
        </p:spPr>
        <p:txBody>
          <a:bodyPr/>
          <a:lstStyle/>
          <a:p>
            <a:r>
              <a:rPr lang="en-US" smtClean="0"/>
              <a:t>Bài 9: Xây dựng kịch bản bằng JavaScript</a:t>
            </a:r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914400" y="3556000"/>
            <a:ext cx="6400800" cy="533400"/>
          </a:xfrm>
        </p:spPr>
        <p:txBody>
          <a:bodyPr/>
          <a:lstStyle/>
          <a:p>
            <a:r>
              <a:rPr lang="en-US" smtClean="0"/>
              <a:t>Bài 10: Đối t</a:t>
            </a:r>
            <a:r>
              <a:rPr lang="vi-VN" smtClean="0"/>
              <a:t>ượ</a:t>
            </a:r>
            <a:r>
              <a:rPr lang="en-US" smtClean="0"/>
              <a:t>ng và sự kiện trong JavaScript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15/01/2019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Anh Trang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D7AED-7D81-4449-A62B-79BB67FEB8D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76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52400" y="990600"/>
            <a:ext cx="8610600" cy="533400"/>
          </a:xfrm>
        </p:spPr>
        <p:txBody>
          <a:bodyPr/>
          <a:lstStyle/>
          <a:p>
            <a:r>
              <a:rPr lang="en-US" smtClean="0"/>
              <a:t>BÀI 8: TỔNG QUAN JAVASCRIPT</a:t>
            </a: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14400" y="1764268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GIỚI THIỆU JAVASCRIPT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2831068"/>
            <a:ext cx="533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CÁCH NHÚNG JAVASCRIPT VÀO TRANG WEB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2491380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VÀI LỆNH TH</a:t>
            </a:r>
            <a:r>
              <a:rPr lang="vi-VN" smtClean="0">
                <a:latin typeface="Times New Roman" pitchFamily="18" charset="0"/>
                <a:cs typeface="Times New Roman" pitchFamily="18" charset="0"/>
              </a:rPr>
              <a:t>ƯỜ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NG SỬ DỤNG TRONG JAVASCRIPT 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3212068"/>
            <a:ext cx="1626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THỰC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4400" y="2133600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GIỚI THIỆU NGÔN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NGỮ JAVASCRIPT 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15/01/2019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Anh Trang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Trang </a:t>
            </a:r>
            <a:fld id="{09DD7AED-7D81-4449-A62B-79BB67FEB8D6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36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52400" y="990600"/>
            <a:ext cx="8610600" cy="533400"/>
          </a:xfrm>
        </p:spPr>
        <p:txBody>
          <a:bodyPr/>
          <a:lstStyle/>
          <a:p>
            <a:r>
              <a:rPr lang="en-US" smtClean="0"/>
              <a:t>BÀI 9: XÂY DỰNG KỊCH BẢN BẰNG JAVASCRIPT</a:t>
            </a: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81000" y="1752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CÁC KIỂU DỮ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LIỆU TRONG JAVASCRIPT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2069068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BIẾN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TRONG JAVASCRIPT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9878" y="2414556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LỆNH VÀ KHỐI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LỆNH TRONG JAVASCRIPT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9878" y="2696424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BIỂU THỨC VÀ TOÁN TỬ TRONG JAVASCRIPT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1352" y="3015278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LỆNH RẼ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NHÁNH TRONG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JAVASCRIPT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1000" y="3337834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CẤU TRÚC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LẶP TRONG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JAVASCRIPT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1352" y="366039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HÀM TRONG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JAVASCRIPT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1000" y="3974068"/>
            <a:ext cx="1626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THỰC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15/01/2019</a:t>
            </a:r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Anh Trang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Trang </a:t>
            </a:r>
            <a:fld id="{09DD7AED-7D81-4449-A62B-79BB67FEB8D6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68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52400" y="990600"/>
            <a:ext cx="8991600" cy="533400"/>
          </a:xfrm>
        </p:spPr>
        <p:txBody>
          <a:bodyPr/>
          <a:lstStyle/>
          <a:p>
            <a:r>
              <a:rPr lang="en-US" smtClean="0"/>
              <a:t>BÀI 10: </a:t>
            </a:r>
            <a:r>
              <a:rPr lang="en-US" spc="-80" smtClean="0"/>
              <a:t>ĐỐI T</a:t>
            </a:r>
            <a:r>
              <a:rPr lang="vi-VN" spc="-80" smtClean="0"/>
              <a:t>ƯỢ</a:t>
            </a:r>
            <a:r>
              <a:rPr lang="en-US" spc="-80" smtClean="0"/>
              <a:t>NG VÀ SỰ KIỆN TRONG JAVASCRIPT</a:t>
            </a:r>
            <a:endParaRPr lang="en-US" spc="-80"/>
          </a:p>
        </p:txBody>
      </p:sp>
      <p:sp>
        <p:nvSpPr>
          <p:cNvPr id="3" name="TextBox 2"/>
          <p:cNvSpPr txBox="1"/>
          <p:nvPr/>
        </p:nvSpPr>
        <p:spPr>
          <a:xfrm>
            <a:off x="581118" y="17526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CÁC ĐỐI T</a:t>
            </a:r>
            <a:r>
              <a:rPr lang="vi-VN" smtClean="0">
                <a:latin typeface="Times New Roman" pitchFamily="18" charset="0"/>
                <a:cs typeface="Times New Roman" pitchFamily="18" charset="0"/>
              </a:rPr>
              <a:t>ƯỢ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NG C</a:t>
            </a:r>
            <a:r>
              <a:rPr lang="vi-VN" smtClean="0">
                <a:latin typeface="Times New Roman" pitchFamily="18" charset="0"/>
                <a:cs typeface="Times New Roman" pitchFamily="18" charset="0"/>
              </a:rPr>
              <a:t>Ơ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BẢN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2980" y="4282728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CÁC SỰ KIỆN C</a:t>
            </a:r>
            <a:r>
              <a:rPr lang="vi-VN" smtClean="0">
                <a:latin typeface="Times New Roman" pitchFamily="18" charset="0"/>
                <a:cs typeface="Times New Roman" pitchFamily="18" charset="0"/>
              </a:rPr>
              <a:t>Ơ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BẢN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62118" y="20574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STRING 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3177" y="243413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DATE 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62118" y="2803462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MATH 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8874" y="32004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MÔ HÌNH BOM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7752" y="3605244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MÔ HÌNH DOM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1118" y="3962400"/>
            <a:ext cx="51338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THAM CHIẾU ĐẾN ĐỐI T</a:t>
            </a:r>
            <a:r>
              <a:rPr lang="vi-VN" smtClean="0">
                <a:latin typeface="Times New Roman" pitchFamily="18" charset="0"/>
                <a:cs typeface="Times New Roman" pitchFamily="18" charset="0"/>
              </a:rPr>
              <a:t>ƯỢ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NG TRONG DOM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3714" y="4615478"/>
            <a:ext cx="1626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THỰC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15/01/2019</a:t>
            </a:r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Anh Trang</a:t>
            </a:r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Trang </a:t>
            </a:r>
            <a:fld id="{09DD7AED-7D81-4449-A62B-79BB67FEB8D6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14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52400" y="990600"/>
            <a:ext cx="6172200" cy="533400"/>
          </a:xfrm>
        </p:spPr>
        <p:txBody>
          <a:bodyPr/>
          <a:lstStyle/>
          <a:p>
            <a:r>
              <a:rPr lang="en-US" smtClean="0"/>
              <a:t>CH</a:t>
            </a:r>
            <a:r>
              <a:rPr lang="vi-VN" smtClean="0"/>
              <a:t>ƯƠ</a:t>
            </a:r>
            <a:r>
              <a:rPr lang="en-US" smtClean="0"/>
              <a:t>NG 4: DREAMWEAVER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914400" y="2133600"/>
            <a:ext cx="5867400" cy="533400"/>
          </a:xfrm>
        </p:spPr>
        <p:txBody>
          <a:bodyPr/>
          <a:lstStyle/>
          <a:p>
            <a:r>
              <a:rPr lang="en-US" smtClean="0"/>
              <a:t>Bài 11: Giới thiệu Dreamweaver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914400" y="2844800"/>
            <a:ext cx="5867400" cy="533400"/>
          </a:xfrm>
        </p:spPr>
        <p:txBody>
          <a:bodyPr/>
          <a:lstStyle/>
          <a:p>
            <a:r>
              <a:rPr lang="en-US" smtClean="0"/>
              <a:t>Bài 12: Trang và nội dung trang</a:t>
            </a:r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914400" y="3556000"/>
            <a:ext cx="6400800" cy="533400"/>
          </a:xfrm>
        </p:spPr>
        <p:txBody>
          <a:bodyPr/>
          <a:lstStyle/>
          <a:p>
            <a:r>
              <a:rPr lang="en-US" smtClean="0"/>
              <a:t>Bài 13: Làm việc với các form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15/01/2019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Anh Trang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D7AED-7D81-4449-A62B-79BB67FEB8D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21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52400" y="990600"/>
            <a:ext cx="8610600" cy="533400"/>
          </a:xfrm>
        </p:spPr>
        <p:txBody>
          <a:bodyPr/>
          <a:lstStyle/>
          <a:p>
            <a:r>
              <a:rPr lang="en-US" smtClean="0"/>
              <a:t>BÀI 11: GIỚI THIỆU DREAMWEAVER</a:t>
            </a: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57200" y="1980830"/>
            <a:ext cx="1828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GIỚI THIỆU 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940" y="2895230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CÁC THAO TÁC TH</a:t>
            </a:r>
            <a:r>
              <a:rPr lang="vi-VN" smtClean="0">
                <a:latin typeface="Times New Roman" pitchFamily="18" charset="0"/>
                <a:cs typeface="Times New Roman" pitchFamily="18" charset="0"/>
              </a:rPr>
              <a:t>ƯỜ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NG SỬ DỤNG TRÊN DREAMWEAVER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0340" y="3212068"/>
            <a:ext cx="4418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Tạo th</a:t>
            </a:r>
            <a:r>
              <a:rPr lang="vi-VN" smtClean="0"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mục chứa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bộ web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3516868"/>
            <a:ext cx="4418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Tạo mới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một trang web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3821668"/>
            <a:ext cx="4418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Tạo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tập tin css trong dreamweaver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4126468"/>
            <a:ext cx="4418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Tạo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tập tin javascript trong dreamweaver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0340" y="2271946"/>
            <a:ext cx="4418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Cài </a:t>
            </a:r>
            <a:r>
              <a:rPr lang="vi-VN" smtClean="0">
                <a:latin typeface="Times New Roman" pitchFamily="18" charset="0"/>
                <a:cs typeface="Times New Roman" pitchFamily="18" charset="0"/>
              </a:rPr>
              <a:t>đặ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2576746"/>
            <a:ext cx="4418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Giao diện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của Dreamweaver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00" y="4390580"/>
            <a:ext cx="4418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Thực thi trang web trên trình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duyệt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000" y="4736068"/>
            <a:ext cx="1626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THỰC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15/01/2019</a:t>
            </a:r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Anh Trang</a:t>
            </a:r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Trang </a:t>
            </a:r>
            <a:fld id="{09DD7AED-7D81-4449-A62B-79BB67FEB8D6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72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52400" y="990600"/>
            <a:ext cx="8610600" cy="533400"/>
          </a:xfrm>
        </p:spPr>
        <p:txBody>
          <a:bodyPr/>
          <a:lstStyle/>
          <a:p>
            <a:r>
              <a:rPr lang="en-US" smtClean="0"/>
              <a:t>BÀI 12: TRANG VÀ NỘI DUNG TRANG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09600" y="1676400"/>
            <a:ext cx="662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THÊM CÁC THÀNH PHẦN VÀO NỘI DUNG TRANG WEB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9044" y="2101790"/>
            <a:ext cx="662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Thêm bảng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vào trang web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9044" y="2398409"/>
            <a:ext cx="662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Chỉnh sửa-xoá bảng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49044" y="2695028"/>
            <a:ext cx="662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Chèn-xoá hình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cho trang web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9044" y="2991647"/>
            <a:ext cx="662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Thêm-xoá-sửa 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text, list, liên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kết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cho trang web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49044" y="3288268"/>
            <a:ext cx="662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Thêm-Chỉnh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sửa các thuộc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tính trong css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6800" y="3543502"/>
            <a:ext cx="662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Cách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tạo template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89732" y="3803912"/>
            <a:ext cx="662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Cách tạo trang web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từ template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11567" y="4267200"/>
            <a:ext cx="1626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THỰC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15/01/2019</a:t>
            </a: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Anh Trang</a:t>
            </a: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Trang </a:t>
            </a:r>
            <a:fld id="{09DD7AED-7D81-4449-A62B-79BB67FEB8D6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67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52400" y="990600"/>
            <a:ext cx="8610600" cy="533400"/>
          </a:xfrm>
        </p:spPr>
        <p:txBody>
          <a:bodyPr/>
          <a:lstStyle/>
          <a:p>
            <a:r>
              <a:rPr lang="en-US" smtClean="0"/>
              <a:t>BÀI 13: LÀM VIỆC VỚI FORM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40419" y="1825177"/>
            <a:ext cx="7389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GIỚI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THIỆU MENU FORM TRONG DREAMWEAVER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0419" y="2255050"/>
            <a:ext cx="7389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CÁCH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THÊM FORM TRONG DREAMWEAVER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40419" y="2684923"/>
            <a:ext cx="708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CÁCH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THÊM TEXTBOX, CHECKBOX, RADIO, SELECT, …  TRONG DREAMWEAVER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40419" y="3391795"/>
            <a:ext cx="708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CÁCH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VALIDATION TRONG DREAMWEAVER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0419" y="3821668"/>
            <a:ext cx="708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THỰC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15/01/2019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Anh Trang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Trang </a:t>
            </a:r>
            <a:fld id="{09DD7AED-7D81-4449-A62B-79BB67FEB8D6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7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52400" y="990600"/>
            <a:ext cx="6172200" cy="533400"/>
          </a:xfrm>
        </p:spPr>
        <p:txBody>
          <a:bodyPr/>
          <a:lstStyle/>
          <a:p>
            <a:r>
              <a:rPr lang="en-US" smtClean="0"/>
              <a:t>CH</a:t>
            </a:r>
            <a:r>
              <a:rPr lang="vi-VN" smtClean="0"/>
              <a:t>ƯƠ</a:t>
            </a:r>
            <a:r>
              <a:rPr lang="en-US" smtClean="0"/>
              <a:t>NG 5: JQUERY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914400" y="2133600"/>
            <a:ext cx="5867400" cy="533400"/>
          </a:xfrm>
        </p:spPr>
        <p:txBody>
          <a:bodyPr/>
          <a:lstStyle/>
          <a:p>
            <a:r>
              <a:rPr lang="en-US" smtClean="0"/>
              <a:t>Bài 14: Giới thiệu JQuery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914400" y="2844800"/>
            <a:ext cx="5867400" cy="533400"/>
          </a:xfrm>
        </p:spPr>
        <p:txBody>
          <a:bodyPr/>
          <a:lstStyle/>
          <a:p>
            <a:r>
              <a:rPr lang="en-US" smtClean="0"/>
              <a:t>Bài 15: Các selector trong JQuery</a:t>
            </a:r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914400" y="3556000"/>
            <a:ext cx="6400800" cy="533400"/>
          </a:xfrm>
        </p:spPr>
        <p:txBody>
          <a:bodyPr/>
          <a:lstStyle/>
          <a:p>
            <a:r>
              <a:rPr lang="en-US" smtClean="0"/>
              <a:t>Bài 16: Các sự kiện c</a:t>
            </a:r>
            <a:r>
              <a:rPr lang="vi-VN" smtClean="0"/>
              <a:t>ơ</a:t>
            </a:r>
            <a:r>
              <a:rPr lang="en-US" smtClean="0"/>
              <a:t> bản trong JQuery</a:t>
            </a:r>
            <a:endParaRPr lang="en-US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914400" y="4191000"/>
            <a:ext cx="6400800" cy="533400"/>
          </a:xfrm>
        </p:spPr>
        <p:txBody>
          <a:bodyPr/>
          <a:lstStyle/>
          <a:p>
            <a:r>
              <a:rPr lang="en-US" smtClean="0"/>
              <a:t>Bài 17: Hiệu ứng c</a:t>
            </a:r>
            <a:r>
              <a:rPr lang="vi-VN" smtClean="0"/>
              <a:t>ơ</a:t>
            </a:r>
            <a:r>
              <a:rPr lang="en-US" smtClean="0"/>
              <a:t> bản trong JQuery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15/01/2019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Anh Trang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D7AED-7D81-4449-A62B-79BB67FEB8D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24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CH</a:t>
            </a:r>
            <a:r>
              <a:rPr lang="vi-VN" smtClean="0"/>
              <a:t>ƯƠ</a:t>
            </a:r>
            <a:r>
              <a:rPr lang="en-US" smtClean="0"/>
              <a:t>NG 1:HTML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914400" y="2133600"/>
            <a:ext cx="5867400" cy="533400"/>
          </a:xfrm>
        </p:spPr>
        <p:txBody>
          <a:bodyPr/>
          <a:lstStyle/>
          <a:p>
            <a:r>
              <a:rPr lang="en-US" smtClean="0"/>
              <a:t>Bài 1: Giới thiệu HTML và các thẻ c</a:t>
            </a:r>
            <a:r>
              <a:rPr lang="vi-VN" smtClean="0"/>
              <a:t>ơ</a:t>
            </a:r>
            <a:r>
              <a:rPr lang="en-US" smtClean="0"/>
              <a:t> bản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smtClean="0"/>
              <a:t>Bài 4: Biểu mẫu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914400" y="2844800"/>
            <a:ext cx="5867400" cy="533400"/>
          </a:xfrm>
        </p:spPr>
        <p:txBody>
          <a:bodyPr/>
          <a:lstStyle/>
          <a:p>
            <a:r>
              <a:rPr lang="en-US" smtClean="0"/>
              <a:t>Bài 2: Thẻ hình ảnh, liên kết và danh sách </a:t>
            </a:r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smtClean="0"/>
              <a:t>Bài 3: Bảng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15/01/2019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Anh Trang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D7AED-7D81-4449-A62B-79BB67FEB8D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77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52400" y="990600"/>
            <a:ext cx="8610600" cy="533400"/>
          </a:xfrm>
        </p:spPr>
        <p:txBody>
          <a:bodyPr/>
          <a:lstStyle/>
          <a:p>
            <a:r>
              <a:rPr lang="en-US" smtClean="0"/>
              <a:t>BÀI 14: GIỚI THIỆU VỀ JQUERY</a:t>
            </a: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814526" y="1840468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JQUERY LÀ GÌ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4526" y="2316718"/>
            <a:ext cx="3300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CÁCH SỬ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DỤNG JQUERY 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4526" y="2792968"/>
            <a:ext cx="7110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VIẾT CH</a:t>
            </a:r>
            <a:r>
              <a:rPr lang="vi-VN" smtClean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NG TRÌNH SỬ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DỤNG TH</a:t>
            </a:r>
            <a:r>
              <a:rPr lang="vi-VN" smtClean="0"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VIỆN JQUERY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ĐẦU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TIÊN 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4526" y="3745468"/>
            <a:ext cx="179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THỰC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4526" y="3269218"/>
            <a:ext cx="7110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SO SÁNH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THUẦN JAVASCRIPT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VÀ JQUERY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15/01/2019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Anh Trang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Trang </a:t>
            </a:r>
            <a:fld id="{09DD7AED-7D81-4449-A62B-79BB67FEB8D6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79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52400" y="990600"/>
            <a:ext cx="8610600" cy="533400"/>
          </a:xfrm>
        </p:spPr>
        <p:txBody>
          <a:bodyPr/>
          <a:lstStyle/>
          <a:p>
            <a:r>
              <a:rPr lang="en-US" smtClean="0"/>
              <a:t>BÀI 15: CÁC SELECTOR TRONG JQUERY</a:t>
            </a: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838200" y="1937572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SELECTOR TRONG JQUERY LÀ GÌ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38200" y="2492786"/>
            <a:ext cx="571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CÁC SELECTOR THÔNG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DỤNG TRONG JQUERY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1899" y="3429000"/>
            <a:ext cx="571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VÍ DỤ CÁCH SỰ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DỤNG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SELECTOR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JQUERY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200" y="3984213"/>
            <a:ext cx="571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THỰC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8200" y="2961655"/>
            <a:ext cx="571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ATTRIBUTES TRONG JQUERY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15/01/2019</a:t>
            </a: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Anh Trang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Trang </a:t>
            </a:r>
            <a:fld id="{09DD7AED-7D81-4449-A62B-79BB67FEB8D6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47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52400" y="990600"/>
            <a:ext cx="8610600" cy="533400"/>
          </a:xfrm>
        </p:spPr>
        <p:txBody>
          <a:bodyPr/>
          <a:lstStyle/>
          <a:p>
            <a:r>
              <a:rPr lang="en-US" smtClean="0"/>
              <a:t>BÀI 16: CÁC SỰ KIỆN C</a:t>
            </a:r>
            <a:r>
              <a:rPr lang="vi-VN" smtClean="0"/>
              <a:t>Ơ</a:t>
            </a:r>
            <a:r>
              <a:rPr lang="en-US" smtClean="0"/>
              <a:t> BẢN TRONG JQUERY</a:t>
            </a: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838200" y="1937572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SỰ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KIỆN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TRONG JQUERY LÀ GÌ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38200" y="2492786"/>
            <a:ext cx="571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CÁC SỰ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KIỆN C</a:t>
            </a:r>
            <a:r>
              <a:rPr lang="vi-VN" smtClean="0">
                <a:latin typeface="Times New Roman" pitchFamily="18" charset="0"/>
                <a:cs typeface="Times New Roman" pitchFamily="18" charset="0"/>
              </a:rPr>
              <a:t>Ơ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BẢN TRONG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JQUERY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38200" y="3048000"/>
            <a:ext cx="571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VÍ DỤ CÁCH SỬ DỤNG SỰ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KIỆN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TRONG JQUERY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8200" y="3603213"/>
            <a:ext cx="571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THỰC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15/01/2019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Anh Trang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Trang </a:t>
            </a:r>
            <a:fld id="{09DD7AED-7D81-4449-A62B-79BB67FEB8D6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52400" y="990600"/>
            <a:ext cx="8610600" cy="533400"/>
          </a:xfrm>
        </p:spPr>
        <p:txBody>
          <a:bodyPr/>
          <a:lstStyle/>
          <a:p>
            <a:r>
              <a:rPr lang="en-US" smtClean="0"/>
              <a:t>BÀI 17: HIỆU ỨNG C</a:t>
            </a:r>
            <a:r>
              <a:rPr lang="vi-VN" smtClean="0"/>
              <a:t>Ơ</a:t>
            </a:r>
            <a:r>
              <a:rPr lang="en-US" smtClean="0"/>
              <a:t> BẢN TRONG JQUERY</a:t>
            </a: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838200" y="1937572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HIỆU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ỨNG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TRONG JQUERY LÀ GÌ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38200" y="2492786"/>
            <a:ext cx="571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CÁC HIỆU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ỨNG C</a:t>
            </a:r>
            <a:r>
              <a:rPr lang="vi-VN" smtClean="0">
                <a:latin typeface="Times New Roman" pitchFamily="18" charset="0"/>
                <a:cs typeface="Times New Roman" pitchFamily="18" charset="0"/>
              </a:rPr>
              <a:t>Ơ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BẢN TRONG JQUERY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3048000"/>
            <a:ext cx="571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VÍ DỤ CÁCH SỬ DỤNG HIỆU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ỨNG TRONG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JQUERY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8200" y="3603213"/>
            <a:ext cx="571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THỰC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15/01/2019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Anh Trang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Trang </a:t>
            </a:r>
            <a:fld id="{09DD7AED-7D81-4449-A62B-79BB67FEB8D6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19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52400" y="990600"/>
            <a:ext cx="8610600" cy="533400"/>
          </a:xfrm>
        </p:spPr>
        <p:txBody>
          <a:bodyPr/>
          <a:lstStyle/>
          <a:p>
            <a:r>
              <a:rPr lang="en-US" smtClean="0"/>
              <a:t>BÀI 1: GIỚI THIỆU HTML VÀ CÁC THẺ C</a:t>
            </a:r>
            <a:r>
              <a:rPr lang="vi-VN" smtClean="0"/>
              <a:t>Ơ</a:t>
            </a:r>
            <a:r>
              <a:rPr lang="en-US" smtClean="0"/>
              <a:t> BẢN</a:t>
            </a: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04800" y="1864934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GIỚI THIỆU 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" y="2916942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HTML là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gì?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90600" y="2356113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www là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gì?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91340" y="4114800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Các </a:t>
            </a:r>
            <a:r>
              <a:rPr lang="vi-VN" smtClean="0">
                <a:latin typeface="Times New Roman" pitchFamily="18" charset="0"/>
                <a:cs typeface="Times New Roman" pitchFamily="18" charset="0"/>
              </a:rPr>
              <a:t>đặ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vi-VN" smtClean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iểm của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siêu v</a:t>
            </a:r>
            <a:r>
              <a:rPr lang="vi-VN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bản 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82462" y="4533581"/>
            <a:ext cx="3855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Soạn thảo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HTML-những vấn </a:t>
            </a:r>
            <a:r>
              <a:rPr lang="vi-VN" smtClean="0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chung  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8667" y="5410200"/>
            <a:ext cx="1626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THỰC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9840" y="3505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CĂN BẢN VỀ THẺ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99478" y="4964668"/>
            <a:ext cx="3855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Một số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thẻ c</a:t>
            </a:r>
            <a:r>
              <a:rPr lang="vi-VN" smtClean="0">
                <a:latin typeface="Times New Roman" pitchFamily="18" charset="0"/>
                <a:cs typeface="Times New Roman" pitchFamily="18" charset="0"/>
              </a:rPr>
              <a:t>ơ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bản  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15/01/2019</a:t>
            </a:r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Anh Trang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Trang </a:t>
            </a:r>
            <a:fld id="{09DD7AED-7D81-4449-A62B-79BB67FEB8D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900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52400" y="990600"/>
            <a:ext cx="8915400" cy="533400"/>
          </a:xfrm>
        </p:spPr>
        <p:txBody>
          <a:bodyPr/>
          <a:lstStyle/>
          <a:p>
            <a:r>
              <a:rPr lang="en-US" smtClean="0"/>
              <a:t>BÀI 2: THẺ HÌNH ẢNH, LIÊN KẾT VÀ DANH SÁCH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4800" y="1524000"/>
            <a:ext cx="1981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GIỚI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THIỆU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2787590"/>
            <a:ext cx="1981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LIÊN KẾT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4114800"/>
            <a:ext cx="1981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DANH SÁCH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2057400"/>
            <a:ext cx="1981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Tệp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ảnh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00" y="2286000"/>
            <a:ext cx="1981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Thẻ &lt;img&gt;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3568" y="3074634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hẻ &lt;a&gt;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600" y="25146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Các thuộc tính của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thẻ &lt;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img&gt;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99486" y="3288268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Các thuộc tính của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thẻ &lt;a&gt;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3568" y="3581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Liên kết ra ngoài-nội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tại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9486" y="3848302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Địa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chỉ t</a:t>
            </a:r>
            <a:r>
              <a:rPr lang="vi-VN" smtClean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ng </a:t>
            </a:r>
            <a:r>
              <a:rPr lang="vi-VN" smtClean="0">
                <a:latin typeface="Times New Roman" pitchFamily="18" charset="0"/>
                <a:cs typeface="Times New Roman" pitchFamily="18" charset="0"/>
              </a:rPr>
              <a:t>đố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i-tuyệt </a:t>
            </a:r>
            <a:r>
              <a:rPr lang="vi-VN" smtClean="0">
                <a:latin typeface="Times New Roman" pitchFamily="18" charset="0"/>
                <a:cs typeface="Times New Roman" pitchFamily="18" charset="0"/>
              </a:rPr>
              <a:t>đố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5800" y="440212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Danh sách có thứ tự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85800" y="4699301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Danh sách không có thứ tự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80620" y="4969844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Danh sách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lồng nhau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1000" y="1828800"/>
            <a:ext cx="1981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HÌNH ẢNH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8667" y="5410200"/>
            <a:ext cx="1626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THỰC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15/01/2019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Anh Trang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Trang </a:t>
            </a:r>
            <a:fld id="{09DD7AED-7D81-4449-A62B-79BB67FEB8D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30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52400" y="990600"/>
            <a:ext cx="3429000" cy="533400"/>
          </a:xfrm>
        </p:spPr>
        <p:txBody>
          <a:bodyPr/>
          <a:lstStyle/>
          <a:p>
            <a:r>
              <a:rPr lang="en-US" smtClean="0"/>
              <a:t>BÀI 3: BẢNG</a:t>
            </a: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04800" y="17526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GIỚI THIỆU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9621" y="2157444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TẠO BẢNG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0" y="2533772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Khung cấu trúc của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bảng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0" y="2870838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Các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thẻ </a:t>
            </a:r>
            <a:r>
              <a:rPr lang="vi-VN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tạo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bảng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0" y="324017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Nối cột-hàng trong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bảng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3577236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Bảng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lồng nhau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0" y="3970684"/>
            <a:ext cx="3792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Áp dụng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bảng </a:t>
            </a:r>
            <a:r>
              <a:rPr lang="vi-VN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tạo layout trang web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1790" y="4607512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THỰC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15/01/2019</a:t>
            </a:r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Anh Trang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Trang </a:t>
            </a:r>
            <a:fld id="{09DD7AED-7D81-4449-A62B-79BB67FEB8D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4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52400" y="990600"/>
            <a:ext cx="3429000" cy="533400"/>
          </a:xfrm>
        </p:spPr>
        <p:txBody>
          <a:bodyPr/>
          <a:lstStyle/>
          <a:p>
            <a:r>
              <a:rPr lang="en-US" smtClean="0"/>
              <a:t>BÀI 4: BIỂU MẪU</a:t>
            </a: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43883" y="2730622"/>
            <a:ext cx="5804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CÁC PHẦN TỬ TRONG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FORM VÀ CÁC THUỘC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TÍNH 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3883" y="17642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GIỚI THIỆU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790" y="5421868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THỰC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0235" y="3395296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Textbox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5400" y="4859044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Select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80235" y="3753363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heckbox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80235" y="40386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adiobutton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54712" y="5079246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extarea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80235" y="43434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utton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2000" y="2105202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hẻ &lt;form&gt;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2000" y="2373868"/>
            <a:ext cx="388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Các thuộc tính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của thẻ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&lt;form&gt;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15/01/2019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Anh Trang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Trang </a:t>
            </a:r>
            <a:fld id="{09DD7AED-7D81-4449-A62B-79BB67FEB8D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762000" y="3042863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hẻ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input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0878" y="461639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Các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thẻ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khác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62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CH</a:t>
            </a:r>
            <a:r>
              <a:rPr lang="vi-VN" smtClean="0"/>
              <a:t>ƯƠ</a:t>
            </a:r>
            <a:r>
              <a:rPr lang="en-US" smtClean="0"/>
              <a:t>NG 2: CSS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914400" y="2133600"/>
            <a:ext cx="5867400" cy="533400"/>
          </a:xfrm>
        </p:spPr>
        <p:txBody>
          <a:bodyPr/>
          <a:lstStyle/>
          <a:p>
            <a:r>
              <a:rPr lang="en-US" smtClean="0"/>
              <a:t>Bài 5: Tổng quan CSS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914400" y="2844800"/>
            <a:ext cx="5867400" cy="533400"/>
          </a:xfrm>
        </p:spPr>
        <p:txBody>
          <a:bodyPr/>
          <a:lstStyle/>
          <a:p>
            <a:r>
              <a:rPr lang="en-US" smtClean="0"/>
              <a:t>Bài 6: Các thuộc tính </a:t>
            </a:r>
            <a:r>
              <a:rPr lang="vi-VN" smtClean="0"/>
              <a:t>đị</a:t>
            </a:r>
            <a:r>
              <a:rPr lang="en-US" smtClean="0"/>
              <a:t>nh dạng c</a:t>
            </a:r>
            <a:r>
              <a:rPr lang="vi-VN" smtClean="0"/>
              <a:t>ơ</a:t>
            </a:r>
            <a:r>
              <a:rPr lang="en-US" smtClean="0"/>
              <a:t> bản</a:t>
            </a:r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914400" y="3556000"/>
            <a:ext cx="4953000" cy="533400"/>
          </a:xfrm>
        </p:spPr>
        <p:txBody>
          <a:bodyPr/>
          <a:lstStyle/>
          <a:p>
            <a:r>
              <a:rPr lang="en-US" smtClean="0"/>
              <a:t>Bài 7: Mô hình hộp trong CSS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15/01/2019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Anh Trang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D7AED-7D81-4449-A62B-79BB67FEB8D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78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52400" y="990600"/>
            <a:ext cx="8610600" cy="533400"/>
          </a:xfrm>
        </p:spPr>
        <p:txBody>
          <a:bodyPr/>
          <a:lstStyle/>
          <a:p>
            <a:r>
              <a:rPr lang="en-US" smtClean="0"/>
              <a:t>BÀI 5: TỔNG QUAN CSS</a:t>
            </a: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81000" y="16764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CSS LÀ GÌ?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9877" y="2752078"/>
            <a:ext cx="464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SỰ </a:t>
            </a:r>
            <a:r>
              <a:rPr lang="vi-VN" smtClean="0"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U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TIÊN TRONG CSS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2450068"/>
            <a:ext cx="464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SELECTOR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057400"/>
            <a:ext cx="464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MỘT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SỐ QUY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VỀ CÁCH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VIẾT CSS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9520" y="3068546"/>
            <a:ext cx="464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CÁCH NHÚNG CSS VÀO TRANG WEB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4366" y="3379434"/>
            <a:ext cx="815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VÍ DỤ MỘT VÀI THUỘC TÍNH CSS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mtClean="0">
                <a:latin typeface="Times New Roman" pitchFamily="18" charset="0"/>
                <a:cs typeface="Times New Roman" pitchFamily="18" charset="0"/>
              </a:rPr>
              <a:t>Ơ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BẢN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ÁP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VÀO TRANG WEB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15/01/2019</a:t>
            </a: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Anh Trang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Trang </a:t>
            </a:r>
            <a:fld id="{09DD7AED-7D81-4449-A62B-79BB67FEB8D6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52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52400" y="990600"/>
            <a:ext cx="8610600" cy="533400"/>
          </a:xfrm>
        </p:spPr>
        <p:txBody>
          <a:bodyPr/>
          <a:lstStyle/>
          <a:p>
            <a:r>
              <a:rPr lang="en-US" smtClean="0"/>
              <a:t>BÀI 6: CÁC THUỘC TÍNH ĐỊNH DẠNG C</a:t>
            </a:r>
            <a:r>
              <a:rPr lang="vi-VN" smtClean="0"/>
              <a:t>Ơ</a:t>
            </a:r>
            <a:r>
              <a:rPr lang="en-US" smtClean="0"/>
              <a:t> BẢN</a:t>
            </a: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14400" y="2110780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CÁC THUỘC TÍNH ĐỊNH DẠNG FONT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2477838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CÁC THUỘC TÍNH ĐỊNH DẠNG TEXT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3211954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CÁC THUỘC TÍNH ĐỊNH DẠNG LIST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2844896"/>
            <a:ext cx="4156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CÁC THUỘC TÍNH ĐỊNH DẠNG NỀN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4400" y="3579014"/>
            <a:ext cx="1626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THỰC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4400" y="1743722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CÁC SELECTOR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NÂNG CAO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15/01/2019</a:t>
            </a: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Anh Trang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Trang </a:t>
            </a:r>
            <a:fld id="{09DD7AED-7D81-4449-A62B-79BB67FEB8D6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14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>
            <a:latin typeface="Times New Roman" pitchFamily="18" charset="0"/>
            <a:cs typeface="Times New Roman" pitchFamily="18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</TotalTime>
  <Words>1074</Words>
  <Application>Microsoft Office PowerPoint</Application>
  <PresentationFormat>On-screen Show (4:3)</PresentationFormat>
  <Paragraphs>244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 Vo</dc:creator>
  <cp:lastModifiedBy>Windows User</cp:lastModifiedBy>
  <cp:revision>123</cp:revision>
  <dcterms:created xsi:type="dcterms:W3CDTF">2019-03-05T08:08:52Z</dcterms:created>
  <dcterms:modified xsi:type="dcterms:W3CDTF">2019-03-16T02:34:42Z</dcterms:modified>
</cp:coreProperties>
</file>